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4"/>
  </p:notesMasterIdLst>
  <p:sldIdLst>
    <p:sldId id="256" r:id="rId2"/>
    <p:sldId id="257" r:id="rId3"/>
    <p:sldId id="274" r:id="rId4"/>
    <p:sldId id="261" r:id="rId5"/>
    <p:sldId id="275" r:id="rId6"/>
    <p:sldId id="276" r:id="rId7"/>
    <p:sldId id="277" r:id="rId8"/>
    <p:sldId id="263" r:id="rId9"/>
    <p:sldId id="264" r:id="rId10"/>
    <p:sldId id="265" r:id="rId11"/>
    <p:sldId id="266" r:id="rId12"/>
    <p:sldId id="27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92" d="100"/>
          <a:sy n="92" d="100"/>
        </p:scale>
        <p:origin x="3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Sheet1!$E$5</c:f>
              <c:strCache>
                <c:ptCount val="1"/>
                <c:pt idx="0">
                  <c:v>Patients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Sheet1!$F$4:$H$4</c:f>
              <c:strCache>
                <c:ptCount val="3"/>
                <c:pt idx="0">
                  <c:v>January </c:v>
                </c:pt>
                <c:pt idx="1">
                  <c:v>February </c:v>
                </c:pt>
                <c:pt idx="2">
                  <c:v>March </c:v>
                </c:pt>
              </c:strCache>
            </c:strRef>
          </c:cat>
          <c:val>
            <c:numRef>
              <c:f>Sheet1!$F$5:$H$5</c:f>
              <c:numCache>
                <c:formatCode>General</c:formatCode>
                <c:ptCount val="3"/>
                <c:pt idx="0">
                  <c:v>688</c:v>
                </c:pt>
                <c:pt idx="1">
                  <c:v>872</c:v>
                </c:pt>
                <c:pt idx="2">
                  <c:v>1049</c:v>
                </c:pt>
              </c:numCache>
            </c:numRef>
          </c:val>
        </c:ser>
        <c:ser>
          <c:idx val="1"/>
          <c:order val="1"/>
          <c:tx>
            <c:strRef>
              <c:f>Sheet1!$E$6</c:f>
              <c:strCache>
                <c:ptCount val="1"/>
                <c:pt idx="0">
                  <c:v>workload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Sheet1!$F$4:$H$4</c:f>
              <c:strCache>
                <c:ptCount val="3"/>
                <c:pt idx="0">
                  <c:v>January </c:v>
                </c:pt>
                <c:pt idx="1">
                  <c:v>February </c:v>
                </c:pt>
                <c:pt idx="2">
                  <c:v>March </c:v>
                </c:pt>
              </c:strCache>
            </c:strRef>
          </c:cat>
          <c:val>
            <c:numRef>
              <c:f>Sheet1!$F$6:$H$6</c:f>
              <c:numCache>
                <c:formatCode>General</c:formatCode>
                <c:ptCount val="3"/>
                <c:pt idx="0">
                  <c:v>1225</c:v>
                </c:pt>
                <c:pt idx="1">
                  <c:v>1589</c:v>
                </c:pt>
                <c:pt idx="2">
                  <c:v>1760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8980096"/>
        <c:axId val="768979552"/>
      </c:barChart>
      <c:catAx>
        <c:axId val="76898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8979552"/>
        <c:crosses val="autoZero"/>
        <c:auto val="1"/>
        <c:lblAlgn val="ctr"/>
        <c:lblOffset val="100"/>
        <c:noMultiLvlLbl val="0"/>
      </c:catAx>
      <c:valAx>
        <c:axId val="768979552"/>
        <c:scaling>
          <c:orientation val="minMax"/>
        </c:scaling>
        <c:delete val="0"/>
        <c:axPos val="l"/>
        <c:majorGridlines>
          <c:spPr>
            <a:ln w="19050" cap="flat" cmpd="sng" algn="ctr">
              <a:solidFill>
                <a:schemeClr val="accent6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8980096"/>
        <c:crosses val="autoZero"/>
        <c:crossBetween val="between"/>
      </c:valAx>
      <c:spPr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rotWithShape="1">
      <a:gsLst>
        <a:gs pos="0">
          <a:schemeClr val="accent6">
            <a:satMod val="103000"/>
            <a:lumMod val="102000"/>
            <a:tint val="94000"/>
          </a:schemeClr>
        </a:gs>
        <a:gs pos="50000">
          <a:schemeClr val="accent6">
            <a:satMod val="110000"/>
            <a:lumMod val="100000"/>
            <a:shade val="100000"/>
          </a:schemeClr>
        </a:gs>
        <a:gs pos="100000">
          <a:schemeClr val="accent6">
            <a:lumMod val="99000"/>
            <a:satMod val="120000"/>
            <a:shade val="78000"/>
          </a:schemeClr>
        </a:gs>
      </a:gsLst>
      <a:lin ang="5400000" scaled="0"/>
    </a:gradFill>
    <a:ln w="6350" cap="flat" cmpd="sng" algn="ctr">
      <a:solidFill>
        <a:schemeClr val="accent6"/>
      </a:solidFill>
      <a:prstDash val="solid"/>
      <a:miter lim="800000"/>
    </a:ln>
    <a:effectLst/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  <a:sp3d contourW="6350">
          <a:contourClr>
            <a:schemeClr val="accent5"/>
          </a:contourClr>
        </a:sp3d>
      </c:spPr>
    </c:sideWall>
    <c:backWall>
      <c:thickness val="0"/>
      <c:spPr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  <a:sp3d contourW="6350">
          <a:contourClr>
            <a:schemeClr val="accent5"/>
          </a:contourClr>
        </a:sp3d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Sheet1!$E$5</c:f>
              <c:strCache>
                <c:ptCount val="1"/>
                <c:pt idx="0">
                  <c:v>Patients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Sheet1!$F$4:$H$4</c:f>
              <c:strCache>
                <c:ptCount val="3"/>
                <c:pt idx="0">
                  <c:v>January </c:v>
                </c:pt>
                <c:pt idx="1">
                  <c:v>February </c:v>
                </c:pt>
                <c:pt idx="2">
                  <c:v>March </c:v>
                </c:pt>
              </c:strCache>
            </c:strRef>
          </c:cat>
          <c:val>
            <c:numRef>
              <c:f>Sheet1!$F$5:$H$5</c:f>
              <c:numCache>
                <c:formatCode>General</c:formatCode>
                <c:ptCount val="3"/>
                <c:pt idx="0">
                  <c:v>62</c:v>
                </c:pt>
                <c:pt idx="1">
                  <c:v>51</c:v>
                </c:pt>
                <c:pt idx="2">
                  <c:v>76</c:v>
                </c:pt>
              </c:numCache>
            </c:numRef>
          </c:val>
        </c:ser>
        <c:ser>
          <c:idx val="1"/>
          <c:order val="1"/>
          <c:tx>
            <c:strRef>
              <c:f>Sheet1!$E$6</c:f>
              <c:strCache>
                <c:ptCount val="1"/>
                <c:pt idx="0">
                  <c:v>workload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Sheet1!$F$4:$H$4</c:f>
              <c:strCache>
                <c:ptCount val="3"/>
                <c:pt idx="0">
                  <c:v>January </c:v>
                </c:pt>
                <c:pt idx="1">
                  <c:v>February </c:v>
                </c:pt>
                <c:pt idx="2">
                  <c:v>March </c:v>
                </c:pt>
              </c:strCache>
            </c:strRef>
          </c:cat>
          <c:val>
            <c:numRef>
              <c:f>Sheet1!$F$6:$H$6</c:f>
              <c:numCache>
                <c:formatCode>General</c:formatCode>
                <c:ptCount val="3"/>
                <c:pt idx="0">
                  <c:v>278</c:v>
                </c:pt>
                <c:pt idx="1">
                  <c:v>316</c:v>
                </c:pt>
                <c:pt idx="2">
                  <c:v>320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68986080"/>
        <c:axId val="768981184"/>
        <c:axId val="0"/>
      </c:bar3DChart>
      <c:catAx>
        <c:axId val="768986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8981184"/>
        <c:crosses val="autoZero"/>
        <c:auto val="1"/>
        <c:lblAlgn val="ctr"/>
        <c:lblOffset val="100"/>
        <c:noMultiLvlLbl val="0"/>
      </c:catAx>
      <c:valAx>
        <c:axId val="768981184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8986080"/>
        <c:crosses val="autoZero"/>
        <c:crossBetween val="between"/>
      </c:valAx>
      <c:spPr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rotWithShape="1">
      <a:gsLst>
        <a:gs pos="0">
          <a:schemeClr val="accent5">
            <a:satMod val="103000"/>
            <a:lumMod val="102000"/>
            <a:tint val="94000"/>
          </a:schemeClr>
        </a:gs>
        <a:gs pos="50000">
          <a:schemeClr val="accent5">
            <a:satMod val="110000"/>
            <a:lumMod val="100000"/>
            <a:shade val="100000"/>
          </a:schemeClr>
        </a:gs>
        <a:gs pos="100000">
          <a:schemeClr val="accent5">
            <a:lumMod val="99000"/>
            <a:satMod val="120000"/>
            <a:shade val="78000"/>
          </a:schemeClr>
        </a:gs>
      </a:gsLst>
      <a:lin ang="5400000" scaled="0"/>
    </a:gradFill>
    <a:ln w="9525" cap="flat" cmpd="sng" algn="ctr">
      <a:noFill/>
      <a:round/>
    </a:ln>
    <a:effectLst>
      <a:outerShdw blurRad="57150" dist="19050" dir="5400000" algn="ctr" rotWithShape="0">
        <a:srgbClr val="000000">
          <a:alpha val="63000"/>
        </a:srgbClr>
      </a:outerShdw>
    </a:effectLst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Sheet1!$H$14</c:f>
              <c:strCache>
                <c:ptCount val="1"/>
                <c:pt idx="0">
                  <c:v>DELIVERIES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 w="19050" cap="flat" cmpd="sng" algn="ctr">
                <a:solidFill>
                  <a:schemeClr val="lt1"/>
                </a:solidFill>
                <a:prstDash val="solid"/>
                <a:miter lim="800000"/>
              </a:ln>
              <a:effectLst/>
            </c:spPr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635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c:spPr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635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c:spPr>
          </c:dPt>
          <c:dLbls>
            <c:spPr>
              <a:solidFill>
                <a:schemeClr val="accent1"/>
              </a:solidFill>
              <a:ln w="19050" cap="flat" cmpd="sng" algn="ctr">
                <a:solidFill>
                  <a:schemeClr val="l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Sheet1!$G$15:$G$17</c:f>
              <c:strCache>
                <c:ptCount val="3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</c:strCache>
            </c:strRef>
          </c:cat>
          <c:val>
            <c:numRef>
              <c:f>Sheet1!$H$15:$H$17</c:f>
              <c:numCache>
                <c:formatCode>General</c:formatCode>
                <c:ptCount val="3"/>
                <c:pt idx="0">
                  <c:v>73</c:v>
                </c:pt>
                <c:pt idx="1">
                  <c:v>74</c:v>
                </c:pt>
                <c:pt idx="2">
                  <c:v>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8983904"/>
        <c:axId val="768993152"/>
      </c:barChart>
      <c:catAx>
        <c:axId val="768983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8993152"/>
        <c:crosses val="autoZero"/>
        <c:auto val="1"/>
        <c:lblAlgn val="ctr"/>
        <c:lblOffset val="100"/>
        <c:noMultiLvlLbl val="0"/>
      </c:catAx>
      <c:valAx>
        <c:axId val="76899315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accent4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8983904"/>
        <c:crosses val="autoZero"/>
        <c:crossBetween val="between"/>
      </c:valAx>
      <c:spPr>
        <a:solidFill>
          <a:schemeClr val="accent3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c:spPr>
    </c:plotArea>
    <c:plotVisOnly val="1"/>
    <c:dispBlanksAs val="gap"/>
    <c:showDLblsOverMax val="0"/>
  </c:chart>
  <c:spPr>
    <a:gradFill rotWithShape="1">
      <a:gsLst>
        <a:gs pos="0">
          <a:schemeClr val="accent6">
            <a:satMod val="103000"/>
            <a:lumMod val="102000"/>
            <a:tint val="94000"/>
          </a:schemeClr>
        </a:gs>
        <a:gs pos="50000">
          <a:schemeClr val="accent6">
            <a:satMod val="110000"/>
            <a:lumMod val="100000"/>
            <a:shade val="100000"/>
          </a:schemeClr>
        </a:gs>
        <a:gs pos="100000">
          <a:schemeClr val="accent6">
            <a:lumMod val="99000"/>
            <a:satMod val="120000"/>
            <a:shade val="78000"/>
          </a:schemeClr>
        </a:gs>
      </a:gsLst>
      <a:lin ang="5400000" scaled="0"/>
    </a:gradFill>
    <a:ln w="9525" cap="flat" cmpd="sng" algn="ctr">
      <a:noFill/>
      <a:round/>
    </a:ln>
    <a:effectLst>
      <a:outerShdw blurRad="57150" dist="19050" dir="5400000" algn="ctr" rotWithShape="0">
        <a:srgbClr val="000000">
          <a:alpha val="63000"/>
        </a:srgbClr>
      </a:outerShdw>
    </a:effectLst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8611111111111108E-2"/>
          <c:y val="0.21541484397783611"/>
          <c:w val="0.81388888888888888"/>
          <c:h val="0.5747947652376785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01338582677165"/>
          <c:y val="0.76954411169517933"/>
          <c:w val="0.384732283464567"/>
          <c:h val="0.178132096368840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LAB TEST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c:spPr>
    </c:sideWall>
    <c:backWall>
      <c:thickness val="0"/>
      <c:spPr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TEST</c:v>
                </c:pt>
              </c:strCache>
            </c:strRef>
          </c:tx>
          <c:spPr>
            <a:solidFill>
              <a:schemeClr val="accent5"/>
            </a:solidFill>
            <a:ln w="19050" cap="flat" cmpd="sng" algn="ctr">
              <a:solidFill>
                <a:schemeClr val="lt1"/>
              </a:solidFill>
              <a:prstDash val="solid"/>
              <a:miter lim="800000"/>
            </a:ln>
            <a:effectLst/>
            <a:sp3d contourW="19050">
              <a:contourClr>
                <a:schemeClr val="lt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961</c:v>
                </c:pt>
                <c:pt idx="1">
                  <c:v>1037</c:v>
                </c:pt>
                <c:pt idx="2">
                  <c:v>1559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68984448"/>
        <c:axId val="570770016"/>
        <c:axId val="0"/>
      </c:bar3DChart>
      <c:catAx>
        <c:axId val="768984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770016"/>
        <c:crosses val="autoZero"/>
        <c:auto val="1"/>
        <c:lblAlgn val="ctr"/>
        <c:lblOffset val="100"/>
        <c:noMultiLvlLbl val="0"/>
      </c:catAx>
      <c:valAx>
        <c:axId val="570770016"/>
        <c:scaling>
          <c:orientation val="minMax"/>
        </c:scaling>
        <c:delete val="0"/>
        <c:axPos val="l"/>
        <c:majorGridlines>
          <c:spPr>
            <a:ln w="19050" cap="flat" cmpd="sng" algn="ctr">
              <a:solidFill>
                <a:schemeClr val="accent5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8984448"/>
        <c:crosses val="autoZero"/>
        <c:crossBetween val="between"/>
      </c:valAx>
      <c:spPr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rotWithShape="1">
      <a:gsLst>
        <a:gs pos="0">
          <a:schemeClr val="accent6">
            <a:satMod val="103000"/>
            <a:lumMod val="102000"/>
            <a:tint val="94000"/>
          </a:schemeClr>
        </a:gs>
        <a:gs pos="50000">
          <a:schemeClr val="accent6">
            <a:satMod val="110000"/>
            <a:lumMod val="100000"/>
            <a:shade val="100000"/>
          </a:schemeClr>
        </a:gs>
        <a:gs pos="100000">
          <a:schemeClr val="accent6">
            <a:lumMod val="99000"/>
            <a:satMod val="120000"/>
            <a:shade val="78000"/>
          </a:schemeClr>
        </a:gs>
      </a:gsLst>
      <a:lin ang="5400000" scaled="0"/>
    </a:gradFill>
    <a:ln w="9525" cap="flat" cmpd="sng" algn="ctr">
      <a:noFill/>
      <a:round/>
    </a:ln>
    <a:effectLst>
      <a:outerShdw blurRad="57150" dist="19050" dir="5400000" algn="ctr" rotWithShape="0">
        <a:srgbClr val="000000">
          <a:alpha val="63000"/>
        </a:srgbClr>
      </a:outerShdw>
    </a:effectLst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0277777777777776E-2"/>
          <c:y val="0.23393336249635463"/>
          <c:w val="0.81388888888888888"/>
          <c:h val="0.57479476523767858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POSITIVES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1"/>
            <c:bubble3D val="0"/>
            <c:explosion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2"/>
            <c:bubble3D val="0"/>
            <c:explosion val="5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</c:v>
                </c:pt>
                <c:pt idx="1">
                  <c:v>6</c:v>
                </c:pt>
                <c:pt idx="2">
                  <c:v>11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rotWithShape="1">
      <a:gsLst>
        <a:gs pos="0">
          <a:schemeClr val="accent2">
            <a:tint val="65000"/>
            <a:lumMod val="110000"/>
          </a:schemeClr>
        </a:gs>
        <a:gs pos="88000">
          <a:schemeClr val="accent2">
            <a:tint val="90000"/>
          </a:schemeClr>
        </a:gs>
      </a:gsLst>
      <a:lin ang="5400000" scaled="0"/>
    </a:gradFill>
    <a:ln w="12700" cap="rnd" cmpd="sng" algn="ctr">
      <a:solidFill>
        <a:schemeClr val="accent2"/>
      </a:solidFill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78C02-28D5-4E15-A19C-B4729C98381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E3FF8-BBBD-4E3B-9554-154EDCAB0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50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631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07C8-7BC5-4A7C-B751-DE6CF53F3E49}" type="datetimeFigureOut">
              <a:rPr lang="fr-FR" smtClean="0"/>
              <a:t>19/04/2023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6955-AF2C-45AF-9395-BD962863BE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0409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07C8-7BC5-4A7C-B751-DE6CF53F3E49}" type="datetimeFigureOut">
              <a:rPr lang="fr-FR" smtClean="0"/>
              <a:t>19/04/2023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6955-AF2C-45AF-9395-BD962863BE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0647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07C8-7BC5-4A7C-B751-DE6CF53F3E49}" type="datetimeFigureOut">
              <a:rPr lang="fr-FR" smtClean="0"/>
              <a:t>19/04/2023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6955-AF2C-45AF-9395-BD962863BE28}" type="slidenum">
              <a:rPr lang="fr-FR" smtClean="0"/>
              <a:t>‹#›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7562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07C8-7BC5-4A7C-B751-DE6CF53F3E49}" type="datetimeFigureOut">
              <a:rPr lang="fr-FR" smtClean="0"/>
              <a:t>19/04/2023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6955-AF2C-45AF-9395-BD962863BE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0171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07C8-7BC5-4A7C-B751-DE6CF53F3E49}" type="datetimeFigureOut">
              <a:rPr lang="fr-FR" smtClean="0"/>
              <a:t>19/04/2023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6955-AF2C-45AF-9395-BD962863BE28}" type="slidenum">
              <a:rPr lang="fr-FR" smtClean="0"/>
              <a:t>‹#›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685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07C8-7BC5-4A7C-B751-DE6CF53F3E49}" type="datetimeFigureOut">
              <a:rPr lang="fr-FR" smtClean="0"/>
              <a:t>19/04/2023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6955-AF2C-45AF-9395-BD962863BE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6635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07C8-7BC5-4A7C-B751-DE6CF53F3E49}" type="datetimeFigureOut">
              <a:rPr lang="fr-FR" smtClean="0"/>
              <a:t>19/04/2023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6955-AF2C-45AF-9395-BD962863BE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67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07C8-7BC5-4A7C-B751-DE6CF53F3E49}" type="datetimeFigureOut">
              <a:rPr lang="fr-FR" smtClean="0"/>
              <a:t>19/04/2023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6955-AF2C-45AF-9395-BD962863BE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4501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07C8-7BC5-4A7C-B751-DE6CF53F3E49}" type="datetimeFigureOut">
              <a:rPr lang="fr-FR" smtClean="0"/>
              <a:t>19/04/2023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6955-AF2C-45AF-9395-BD962863BE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9689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07C8-7BC5-4A7C-B751-DE6CF53F3E49}" type="datetimeFigureOut">
              <a:rPr lang="fr-FR" smtClean="0"/>
              <a:t>19/04/2023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6955-AF2C-45AF-9395-BD962863BE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8095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07C8-7BC5-4A7C-B751-DE6CF53F3E49}" type="datetimeFigureOut">
              <a:rPr lang="fr-FR" smtClean="0"/>
              <a:t>19/04/2023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6955-AF2C-45AF-9395-BD962863BE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0241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07C8-7BC5-4A7C-B751-DE6CF53F3E49}" type="datetimeFigureOut">
              <a:rPr lang="fr-FR" smtClean="0"/>
              <a:t>19/04/2023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6955-AF2C-45AF-9395-BD962863BE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7968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07C8-7BC5-4A7C-B751-DE6CF53F3E49}" type="datetimeFigureOut">
              <a:rPr lang="fr-FR" smtClean="0"/>
              <a:t>19/04/2023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6955-AF2C-45AF-9395-BD962863BE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3099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07C8-7BC5-4A7C-B751-DE6CF53F3E49}" type="datetimeFigureOut">
              <a:rPr lang="fr-FR" smtClean="0"/>
              <a:t>19/04/2023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6955-AF2C-45AF-9395-BD962863BE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7231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07C8-7BC5-4A7C-B751-DE6CF53F3E49}" type="datetimeFigureOut">
              <a:rPr lang="fr-FR" smtClean="0"/>
              <a:t>19/04/2023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6955-AF2C-45AF-9395-BD962863BE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9470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D6955-AF2C-45AF-9395-BD962863BE28}" type="slidenum">
              <a:rPr lang="fr-FR" smtClean="0"/>
              <a:t>‹#›</a:t>
            </a:fld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07C8-7BC5-4A7C-B751-DE6CF53F3E49}" type="datetimeFigureOut">
              <a:rPr lang="fr-FR" smtClean="0"/>
              <a:t>19/04/2023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561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307C8-7BC5-4A7C-B751-DE6CF53F3E49}" type="datetimeFigureOut">
              <a:rPr lang="fr-FR" smtClean="0"/>
              <a:t>19/04/2023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93D6955-AF2C-45AF-9395-BD962863BE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6909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418641"/>
            <a:ext cx="6629400" cy="598629"/>
          </a:xfrm>
        </p:spPr>
        <p:txBody>
          <a:bodyPr>
            <a:noAutofit/>
          </a:bodyPr>
          <a:lstStyle/>
          <a:p>
            <a:r>
              <a:rPr lang="fr-FR" sz="4400">
                <a:solidFill>
                  <a:srgbClr val="00B0F0"/>
                </a:solidFill>
              </a:rPr>
              <a:t>RUBEN HEALTH CENTRE</a:t>
            </a:r>
            <a:endParaRPr lang="fr-FR" sz="4400" dirty="0">
              <a:solidFill>
                <a:srgbClr val="00B0F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" y="5309754"/>
            <a:ext cx="9441180" cy="1376795"/>
          </a:xfrm>
        </p:spPr>
        <p:txBody>
          <a:bodyPr>
            <a:normAutofit lnSpcReduction="10000"/>
          </a:bodyPr>
          <a:lstStyle/>
          <a:p>
            <a:pPr algn="l"/>
            <a:r>
              <a:rPr lang="fr-FR" sz="4400" dirty="0" smtClean="0">
                <a:solidFill>
                  <a:srgbClr val="7030A0"/>
                </a:solidFill>
              </a:rPr>
              <a:t>2023 1ST QUARTER PERFORMANCE REPORT</a:t>
            </a:r>
            <a:r>
              <a:rPr lang="fr-FR" sz="4400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545" y="917517"/>
            <a:ext cx="7852410" cy="449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95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53" y="162473"/>
            <a:ext cx="3854528" cy="420457"/>
          </a:xfrm>
        </p:spPr>
        <p:txBody>
          <a:bodyPr/>
          <a:lstStyle/>
          <a:p>
            <a:r>
              <a:rPr lang="en-US" dirty="0"/>
              <a:t>      6. LABORATORY SERVICES</a:t>
            </a:r>
            <a:endParaRPr lang="fr-F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37160" y="582931"/>
            <a:ext cx="5958840" cy="6112596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fr-FR" sz="2400" dirty="0"/>
              <a:t>A total of </a:t>
            </a:r>
            <a:r>
              <a:rPr lang="fr-FR" sz="2400" dirty="0" smtClean="0"/>
              <a:t>3557 Lab. tests </a:t>
            </a:r>
            <a:r>
              <a:rPr lang="fr-FR" sz="2400" dirty="0"/>
              <a:t>were </a:t>
            </a:r>
            <a:r>
              <a:rPr lang="fr-FR" sz="2400" dirty="0" smtClean="0"/>
              <a:t>conducted; </a:t>
            </a:r>
          </a:p>
          <a:p>
            <a:r>
              <a:rPr lang="en-US" sz="2400" dirty="0" smtClean="0"/>
              <a:t>January </a:t>
            </a:r>
            <a:r>
              <a:rPr lang="en-US" sz="2400" dirty="0"/>
              <a:t>:    </a:t>
            </a:r>
            <a:r>
              <a:rPr lang="en-US" sz="2400" dirty="0" smtClean="0"/>
              <a:t>961 tests. </a:t>
            </a:r>
            <a:endParaRPr lang="en-US" sz="2400" dirty="0"/>
          </a:p>
          <a:p>
            <a:r>
              <a:rPr lang="en-US" sz="2400" dirty="0"/>
              <a:t>February :   </a:t>
            </a:r>
            <a:r>
              <a:rPr lang="en-US" sz="2400" dirty="0" smtClean="0"/>
              <a:t>1,037 tests.</a:t>
            </a:r>
            <a:endParaRPr lang="en-US" sz="2400" dirty="0"/>
          </a:p>
          <a:p>
            <a:r>
              <a:rPr lang="en-US" sz="2400" dirty="0"/>
              <a:t>March :        </a:t>
            </a:r>
            <a:r>
              <a:rPr lang="en-US" sz="2400" dirty="0" smtClean="0"/>
              <a:t>1559 tests. </a:t>
            </a:r>
            <a:endParaRPr lang="en-US" sz="2400" dirty="0"/>
          </a:p>
          <a:p>
            <a:r>
              <a:rPr lang="en-US" sz="2400" dirty="0" smtClean="0"/>
              <a:t>We </a:t>
            </a:r>
            <a:r>
              <a:rPr lang="en-US" sz="2400" dirty="0"/>
              <a:t>succeeded in registering the laboratory as per the the Ministry of health directives. The laboratory is now fully compliant. </a:t>
            </a:r>
          </a:p>
          <a:p>
            <a:r>
              <a:rPr lang="fr-FR" sz="2400" dirty="0" smtClean="0"/>
              <a:t> </a:t>
            </a:r>
            <a:endParaRPr lang="fr-FR" sz="2400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="" xmlns:a16="http://schemas.microsoft.com/office/drawing/2014/main" id="{90754AC6-137A-4D24-A9A7-4B0D736457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7811889"/>
              </p:ext>
            </p:extLst>
          </p:nvPr>
        </p:nvGraphicFramePr>
        <p:xfrm>
          <a:off x="6096000" y="308610"/>
          <a:ext cx="5644847" cy="6386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6366649"/>
              </p:ext>
            </p:extLst>
          </p:nvPr>
        </p:nvGraphicFramePr>
        <p:xfrm>
          <a:off x="5798128" y="332509"/>
          <a:ext cx="5943600" cy="6363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0344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59266"/>
            <a:ext cx="5692140" cy="759518"/>
          </a:xfrm>
        </p:spPr>
        <p:txBody>
          <a:bodyPr/>
          <a:lstStyle/>
          <a:p>
            <a:r>
              <a:rPr lang="en-US" dirty="0"/>
              <a:t>      6. Comprehensive care clinic (ccc)/TB and HTS</a:t>
            </a:r>
            <a:endParaRPr lang="fr-F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-135082" y="818784"/>
            <a:ext cx="6473538" cy="4941936"/>
          </a:xfrm>
        </p:spPr>
        <p:txBody>
          <a:bodyPr>
            <a:normAutofit fontScale="92500" lnSpcReduction="20000"/>
          </a:bodyPr>
          <a:lstStyle/>
          <a:p>
            <a:pPr marL="457200" marR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 total number of 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781 people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were tested for HIV 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status.</a:t>
            </a:r>
          </a:p>
          <a:p>
            <a:pPr marL="457200" marR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January: 2 positives.</a:t>
            </a:r>
          </a:p>
          <a:p>
            <a:pPr marL="457200" marR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February: 6 positives.</a:t>
            </a:r>
          </a:p>
          <a:p>
            <a:pPr marL="457200" marR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March: 11 positives.</a:t>
            </a:r>
            <a:endParaRPr lang="en-US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Out of the total number tested, 19 were positive clients and </a:t>
            </a:r>
            <a: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were enrolled to care </a:t>
            </a:r>
            <a:r>
              <a:rPr lang="en-US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in, this translates to 2.43% positivity late. </a:t>
            </a:r>
          </a:p>
          <a:p>
            <a:pPr marL="457200" marR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There are a total of 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880 HIV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active clients seeking care and treatment at Ruben health Centre. </a:t>
            </a:r>
          </a:p>
          <a:p>
            <a:pPr marL="457200" marR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 TB </a:t>
            </a:r>
            <a:r>
              <a:rPr lang="en-US" sz="1800" b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program</a:t>
            </a:r>
            <a:r>
              <a:rPr lang="en-US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,32 clients </a:t>
            </a:r>
            <a: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were enrolled </a:t>
            </a:r>
            <a:r>
              <a:rPr lang="en-US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 care.</a:t>
            </a:r>
            <a:endParaRPr lang="en-US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30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got cured and were discharged from the program</a:t>
            </a:r>
            <a: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50000"/>
              </a:lnSpc>
            </a:pPr>
            <a:endParaRPr lang="fr-FR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3230619"/>
              </p:ext>
            </p:extLst>
          </p:nvPr>
        </p:nvGraphicFramePr>
        <p:xfrm>
          <a:off x="6251863" y="675409"/>
          <a:ext cx="4572000" cy="5226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79111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0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</a:pPr>
            <a:endParaRPr dirty="0"/>
          </a:p>
        </p:txBody>
      </p:sp>
      <p:sp>
        <p:nvSpPr>
          <p:cNvPr id="237" name="Google Shape;237;p30"/>
          <p:cNvSpPr txBox="1">
            <a:spLocks noGrp="1"/>
          </p:cNvSpPr>
          <p:nvPr>
            <p:ph type="body" idx="1"/>
          </p:nvPr>
        </p:nvSpPr>
        <p:spPr>
          <a:xfrm>
            <a:off x="677334" y="6192982"/>
            <a:ext cx="8596669" cy="665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 dirty="0">
                <a:solidFill>
                  <a:srgbClr val="00B0F0"/>
                </a:solidFill>
              </a:rPr>
              <a:t>AT RUBEN HEALTH CENTRE- WE LISTEN WE </a:t>
            </a:r>
            <a:r>
              <a:rPr lang="en-US" dirty="0" smtClean="0">
                <a:solidFill>
                  <a:srgbClr val="00B0F0"/>
                </a:solidFill>
              </a:rPr>
              <a:t>CARE.</a:t>
            </a:r>
            <a:endParaRPr lang="en-US" dirty="0">
              <a:solidFill>
                <a:srgbClr val="00B0F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 dirty="0" smtClean="0">
                <a:solidFill>
                  <a:srgbClr val="00B0F0"/>
                </a:solidFill>
              </a:rPr>
              <a:t>PREPARED BY ONDIEKI BEN ………………………………………………………………………………………..THANK </a:t>
            </a:r>
            <a:r>
              <a:rPr lang="en-US" dirty="0">
                <a:solidFill>
                  <a:srgbClr val="00B0F0"/>
                </a:solidFill>
              </a:rPr>
              <a:t>YOU.</a:t>
            </a:r>
            <a:endParaRPr dirty="0"/>
          </a:p>
        </p:txBody>
      </p:sp>
      <p:sp>
        <p:nvSpPr>
          <p:cNvPr id="238" name="Google Shape;238;p30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20"/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A583B51-8425-44FE-9E99-962EE0C6E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12" y="571500"/>
            <a:ext cx="8930860" cy="553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91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62828"/>
            <a:ext cx="4146126" cy="351522"/>
          </a:xfrm>
        </p:spPr>
        <p:txBody>
          <a:bodyPr>
            <a:normAutofit fontScale="90000"/>
          </a:bodyPr>
          <a:lstStyle/>
          <a:p>
            <a:r>
              <a:rPr lang="en-US" dirty="0"/>
              <a:t> 1. INTRODUCTION.</a:t>
            </a:r>
            <a:endParaRPr lang="fr-F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217170" y="514351"/>
            <a:ext cx="9778886" cy="573786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Ruben health Centre is a primary health care facility categorized as level </a:t>
            </a:r>
            <a:r>
              <a:rPr lang="en-US" sz="3200" dirty="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3B as </a:t>
            </a: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per the ministry of </a:t>
            </a:r>
            <a:r>
              <a:rPr lang="en-US" sz="3200" dirty="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health.</a:t>
            </a:r>
            <a:endParaRPr lang="en-US" sz="3200" dirty="0">
              <a:solidFill>
                <a:schemeClr val="tx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We offering 5 different types of services as listed </a:t>
            </a:r>
            <a:r>
              <a:rPr lang="en-US" sz="3200" dirty="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below; </a:t>
            </a:r>
            <a:endParaRPr lang="en-US" sz="3200" dirty="0">
              <a:solidFill>
                <a:schemeClr val="tx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Preventive services.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Promotive services.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Curative services.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Rehabilitative </a:t>
            </a:r>
            <a:r>
              <a:rPr lang="en-US" sz="3200" dirty="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services.</a:t>
            </a:r>
            <a:endParaRPr lang="en-US" sz="3200" dirty="0">
              <a:solidFill>
                <a:schemeClr val="tx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Maternity </a:t>
            </a:r>
            <a:r>
              <a:rPr lang="en-US" sz="3200" dirty="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services.</a:t>
            </a:r>
            <a:endParaRPr lang="en-US" sz="3200" dirty="0">
              <a:solidFill>
                <a:schemeClr val="tx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100" dirty="0">
              <a:solidFill>
                <a:schemeClr val="tx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890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62828"/>
            <a:ext cx="4237566" cy="351522"/>
          </a:xfrm>
        </p:spPr>
        <p:txBody>
          <a:bodyPr>
            <a:normAutofit fontScale="90000"/>
          </a:bodyPr>
          <a:lstStyle/>
          <a:p>
            <a:r>
              <a:rPr lang="en-US" dirty="0"/>
              <a:t> 2. </a:t>
            </a:r>
            <a:r>
              <a:rPr lang="en-US" dirty="0" smtClean="0"/>
              <a:t>CURATIVE /CONSULTATION SERVICES</a:t>
            </a:r>
            <a:endParaRPr lang="fr-F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1069238"/>
              </p:ext>
            </p:extLst>
          </p:nvPr>
        </p:nvGraphicFramePr>
        <p:xfrm>
          <a:off x="6338455" y="162828"/>
          <a:ext cx="5486399" cy="1134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3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908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440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25032"/>
                <a:gridCol w="776177"/>
              </a:tblGrid>
              <a:tr h="37833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102147" marR="10214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January </a:t>
                      </a:r>
                      <a:endParaRPr lang="fr-FR" dirty="0"/>
                    </a:p>
                  </a:txBody>
                  <a:tcPr marL="102147" marR="10214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February </a:t>
                      </a:r>
                      <a:endParaRPr lang="fr-FR" dirty="0"/>
                    </a:p>
                  </a:txBody>
                  <a:tcPr marL="102147" marR="102147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March </a:t>
                      </a:r>
                      <a:endParaRPr lang="fr-FR" dirty="0"/>
                    </a:p>
                  </a:txBody>
                  <a:tcPr marL="102147" marR="102147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Total</a:t>
                      </a:r>
                      <a:endParaRPr lang="fr-FR" dirty="0"/>
                    </a:p>
                  </a:txBody>
                  <a:tcPr marL="102147" marR="102147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8332"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Patients </a:t>
                      </a:r>
                      <a:endParaRPr lang="fr-FR" sz="1100" dirty="0"/>
                    </a:p>
                  </a:txBody>
                  <a:tcPr marL="102147" marR="102147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688</a:t>
                      </a:r>
                      <a:endParaRPr lang="fr-FR" dirty="0"/>
                    </a:p>
                  </a:txBody>
                  <a:tcPr marL="102147" marR="102147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872</a:t>
                      </a:r>
                      <a:endParaRPr lang="fr-FR" dirty="0"/>
                    </a:p>
                  </a:txBody>
                  <a:tcPr marL="102147" marR="102147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1049</a:t>
                      </a:r>
                      <a:endParaRPr lang="fr-FR" dirty="0"/>
                    </a:p>
                  </a:txBody>
                  <a:tcPr marL="102147" marR="102147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2,609</a:t>
                      </a:r>
                      <a:endParaRPr lang="fr-FR" dirty="0"/>
                    </a:p>
                  </a:txBody>
                  <a:tcPr marL="102147" marR="102147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8332">
                <a:tc>
                  <a:txBody>
                    <a:bodyPr/>
                    <a:lstStyle/>
                    <a:p>
                      <a:r>
                        <a:rPr lang="fr-FR" dirty="0"/>
                        <a:t>workload</a:t>
                      </a:r>
                    </a:p>
                  </a:txBody>
                  <a:tcPr marL="102147" marR="102147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1225</a:t>
                      </a:r>
                      <a:endParaRPr lang="fr-FR" dirty="0"/>
                    </a:p>
                  </a:txBody>
                  <a:tcPr marL="102147" marR="10214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1589</a:t>
                      </a:r>
                      <a:endParaRPr lang="en-US" dirty="0"/>
                    </a:p>
                  </a:txBody>
                  <a:tcPr marL="102147" marR="10214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1760</a:t>
                      </a:r>
                      <a:endParaRPr lang="en-US" dirty="0"/>
                    </a:p>
                  </a:txBody>
                  <a:tcPr marL="102147" marR="10214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4,574</a:t>
                      </a:r>
                      <a:endParaRPr lang="en-US" dirty="0"/>
                    </a:p>
                  </a:txBody>
                  <a:tcPr marL="102147" marR="102147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217170" y="514350"/>
            <a:ext cx="6079721" cy="6198177"/>
          </a:xfrm>
        </p:spPr>
        <p:txBody>
          <a:bodyPr>
            <a:normAutofit fontScale="85000" lnSpcReduction="20000"/>
          </a:bodyPr>
          <a:lstStyle/>
          <a:p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Provision of Preventive and curative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services. In 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 1</a:t>
            </a:r>
            <a:r>
              <a:rPr lang="en-US" sz="1600" baseline="300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3 months (1</a:t>
            </a:r>
            <a:r>
              <a:rPr lang="en-US" sz="1600" baseline="300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quarter)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2023, 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 total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of 2609 patients 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were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attended.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January :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688 patients.</a:t>
            </a:r>
            <a:endParaRPr lang="en-US" sz="1600" dirty="0">
              <a:solidFill>
                <a:schemeClr val="tx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February :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872 patients. </a:t>
            </a:r>
            <a:endParaRPr lang="en-US" sz="1600" dirty="0">
              <a:solidFill>
                <a:schemeClr val="tx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March :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1,049 patients.</a:t>
            </a:r>
          </a:p>
          <a:p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Services that were in the respective months are as follows.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January :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1225 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services.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February :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1589 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services.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March :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1760 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services</a:t>
            </a:r>
            <a:endParaRPr lang="en-US" sz="1600" dirty="0" smtClean="0">
              <a:solidFill>
                <a:schemeClr val="tx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b="1" u="sng" dirty="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1600" b="1" u="sng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top 10 conditions this year (</a:t>
            </a:r>
            <a:r>
              <a:rPr lang="en-US" sz="1600" b="1" u="sng" dirty="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2023);</a:t>
            </a:r>
            <a:endParaRPr lang="en-US" sz="1600" b="1" u="sng" dirty="0">
              <a:solidFill>
                <a:schemeClr val="tx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arenR"/>
            </a:pP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URTI- upper respiratory tract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infections: 588 cases</a:t>
            </a:r>
          </a:p>
          <a:p>
            <a:pPr marL="228600" indent="-228600">
              <a:buFont typeface="+mj-lt"/>
              <a:buAutoNum type="arabicParenR"/>
            </a:pP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UTI- urinary tract infections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162</a:t>
            </a:r>
          </a:p>
          <a:p>
            <a:pPr marL="228600" indent="-228600">
              <a:buFont typeface="+mj-lt"/>
              <a:buAutoNum type="arabicParenR"/>
            </a:pP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Hypertension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90</a:t>
            </a:r>
            <a:endParaRPr lang="en-US" sz="1600" dirty="0">
              <a:solidFill>
                <a:schemeClr val="tx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arenR"/>
            </a:pP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Pneumonia: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82</a:t>
            </a:r>
            <a:endParaRPr lang="en-US" sz="1600" dirty="0">
              <a:solidFill>
                <a:schemeClr val="tx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arenR"/>
            </a:pP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Diarrhoea: 79</a:t>
            </a:r>
            <a:endParaRPr lang="en-US" sz="1600" dirty="0">
              <a:solidFill>
                <a:schemeClr val="tx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arenR"/>
            </a:pP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Diabetes: 62</a:t>
            </a:r>
          </a:p>
          <a:p>
            <a:pPr marL="228600" indent="-228600">
              <a:buFont typeface="+mj-lt"/>
              <a:buAutoNum type="arabicParenR"/>
            </a:pP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Eye infections: 59</a:t>
            </a:r>
            <a:endParaRPr lang="en-US" sz="1600" dirty="0">
              <a:solidFill>
                <a:schemeClr val="tx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arenR"/>
            </a:pP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Skin conditions: 52</a:t>
            </a:r>
          </a:p>
          <a:p>
            <a:pPr marL="228600" indent="-228600">
              <a:buFont typeface="+mj-lt"/>
              <a:buAutoNum type="arabicParenR"/>
            </a:pP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Intestinal worms: 43</a:t>
            </a:r>
          </a:p>
          <a:p>
            <a:pPr marL="228600" indent="-228600">
              <a:buFont typeface="+mj-lt"/>
              <a:buAutoNum type="arabicParenR"/>
            </a:pP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Rickets :41</a:t>
            </a:r>
            <a:endParaRPr lang="en-US" sz="1600" dirty="0">
              <a:solidFill>
                <a:schemeClr val="tx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32 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out patient referrals were done to high  medical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levels.</a:t>
            </a:r>
            <a:endParaRPr lang="en-US" sz="1600" dirty="0">
              <a:solidFill>
                <a:schemeClr val="tx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8114651"/>
              </p:ext>
            </p:extLst>
          </p:nvPr>
        </p:nvGraphicFramePr>
        <p:xfrm>
          <a:off x="4707083" y="1683328"/>
          <a:ext cx="7076208" cy="4675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17068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61810"/>
            <a:ext cx="5418666" cy="409690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3. MCHN (maternal child health and </a:t>
            </a:r>
            <a:r>
              <a:rPr lang="en-US" dirty="0" smtClean="0"/>
              <a:t>nutrition)</a:t>
            </a:r>
            <a:endParaRPr lang="fr-F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94309" y="571500"/>
            <a:ext cx="4554336" cy="6124689"/>
          </a:xfrm>
        </p:spPr>
        <p:txBody>
          <a:bodyPr>
            <a:normAutofit/>
          </a:bodyPr>
          <a:lstStyle/>
          <a:p>
            <a:r>
              <a:rPr lang="en-US" dirty="0"/>
              <a:t>Departments under MCHN includes; 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Ante </a:t>
            </a:r>
            <a:r>
              <a:rPr lang="en-US" dirty="0"/>
              <a:t>natal clinic, 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Maternity </a:t>
            </a:r>
            <a:r>
              <a:rPr lang="en-US" dirty="0"/>
              <a:t>services, 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Post </a:t>
            </a:r>
            <a:r>
              <a:rPr lang="en-US" dirty="0"/>
              <a:t>natal clinic, 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Child </a:t>
            </a:r>
            <a:r>
              <a:rPr lang="en-US" dirty="0"/>
              <a:t>welfare </a:t>
            </a:r>
            <a:r>
              <a:rPr lang="en-US" dirty="0" smtClean="0"/>
              <a:t>clinic (growth monitoring and immunization), </a:t>
            </a:r>
          </a:p>
          <a:p>
            <a:pPr marL="342900" indent="-342900">
              <a:buAutoNum type="arabicPeriod"/>
            </a:pPr>
            <a:r>
              <a:rPr lang="en-US" dirty="0" smtClean="0"/>
              <a:t>Reproductive </a:t>
            </a:r>
            <a:r>
              <a:rPr lang="en-US" dirty="0"/>
              <a:t>health/ cervical/ breast cancer screening and 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Nutritional </a:t>
            </a:r>
            <a:r>
              <a:rPr lang="en-US" dirty="0"/>
              <a:t>services</a:t>
            </a:r>
            <a:r>
              <a:rPr lang="en-US" dirty="0" smtClean="0"/>
              <a:t>.</a:t>
            </a:r>
          </a:p>
          <a:p>
            <a:pPr marL="342900" indent="-342900">
              <a:buAutoNum type="arabicPeriod"/>
            </a:pPr>
            <a:endParaRPr lang="en-US" b="1" dirty="0" smtClean="0"/>
          </a:p>
          <a:p>
            <a:r>
              <a:rPr lang="en-US" b="1" dirty="0" smtClean="0"/>
              <a:t>ANC (Antenatal clinic</a:t>
            </a:r>
            <a:r>
              <a:rPr lang="en-US" b="1" u="sng" dirty="0" smtClean="0"/>
              <a:t>)</a:t>
            </a:r>
            <a:r>
              <a:rPr lang="en-US" b="1" dirty="0" smtClean="0"/>
              <a:t>- </a:t>
            </a:r>
          </a:p>
          <a:p>
            <a:r>
              <a:rPr lang="en-US" dirty="0" smtClean="0"/>
              <a:t>A </a:t>
            </a:r>
            <a:r>
              <a:rPr lang="en-US" dirty="0"/>
              <a:t>total of </a:t>
            </a:r>
            <a:r>
              <a:rPr lang="en-US" dirty="0" smtClean="0"/>
              <a:t>231 </a:t>
            </a:r>
            <a:r>
              <a:rPr lang="en-US" dirty="0"/>
              <a:t>new expectant mothers started the antenatal clinic in </a:t>
            </a:r>
            <a:r>
              <a:rPr lang="en-US" dirty="0" smtClean="0"/>
              <a:t>the first 3 months 2023, </a:t>
            </a:r>
            <a:r>
              <a:rPr lang="en-US" dirty="0"/>
              <a:t>this </a:t>
            </a:r>
            <a:r>
              <a:rPr lang="en-US" dirty="0" smtClean="0"/>
              <a:t>translated </a:t>
            </a:r>
            <a:r>
              <a:rPr lang="en-US" dirty="0"/>
              <a:t>to </a:t>
            </a:r>
            <a:r>
              <a:rPr lang="en-US" dirty="0" smtClean="0"/>
              <a:t>1,204 </a:t>
            </a:r>
            <a:r>
              <a:rPr lang="en-US" dirty="0"/>
              <a:t>services. 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January </a:t>
            </a:r>
            <a:r>
              <a:rPr lang="en-US" dirty="0"/>
              <a:t>: </a:t>
            </a:r>
            <a:r>
              <a:rPr lang="en-US" dirty="0" smtClean="0"/>
              <a:t>278 </a:t>
            </a:r>
            <a:r>
              <a:rPr lang="en-US" dirty="0"/>
              <a:t>patients.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February : </a:t>
            </a:r>
            <a:r>
              <a:rPr lang="en-US" dirty="0" smtClean="0"/>
              <a:t>316 </a:t>
            </a:r>
            <a:r>
              <a:rPr lang="en-US" dirty="0"/>
              <a:t>patients.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March : </a:t>
            </a:r>
            <a:r>
              <a:rPr lang="en-US" dirty="0" smtClean="0"/>
              <a:t>320 </a:t>
            </a:r>
            <a:r>
              <a:rPr lang="en-US" dirty="0"/>
              <a:t>patients</a:t>
            </a:r>
            <a:endParaRPr lang="en-US" dirty="0">
              <a:solidFill>
                <a:srgbClr val="00B0F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133141"/>
              </p:ext>
            </p:extLst>
          </p:nvPr>
        </p:nvGraphicFramePr>
        <p:xfrm>
          <a:off x="6096000" y="87817"/>
          <a:ext cx="4699000" cy="2228850"/>
        </p:xfrm>
        <a:graphic>
          <a:graphicData uri="http://schemas.openxmlformats.org/drawingml/2006/table">
            <a:tbl>
              <a:tblPr firstRow="1" bandRow="1"/>
              <a:tblGrid>
                <a:gridCol w="533400"/>
                <a:gridCol w="1041400"/>
                <a:gridCol w="1181100"/>
                <a:gridCol w="977900"/>
                <a:gridCol w="965200"/>
              </a:tblGrid>
              <a:tr h="89535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ANC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January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February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March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CBEF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Patients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9"/>
                    </a:solidFill>
                  </a:tcPr>
                </a:tc>
              </a:tr>
              <a:tr h="89535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workload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914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6F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6710859"/>
              </p:ext>
            </p:extLst>
          </p:nvPr>
        </p:nvGraphicFramePr>
        <p:xfrm>
          <a:off x="4457700" y="2369128"/>
          <a:ext cx="6691745" cy="4125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32534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49382"/>
            <a:ext cx="8736830" cy="415635"/>
          </a:xfrm>
        </p:spPr>
        <p:txBody>
          <a:bodyPr>
            <a:normAutofit/>
          </a:bodyPr>
          <a:lstStyle/>
          <a:p>
            <a:r>
              <a:rPr lang="en-US" b="1" dirty="0" smtClean="0"/>
              <a:t>3a. Maternity </a:t>
            </a:r>
            <a:r>
              <a:rPr lang="en-US" b="1" dirty="0"/>
              <a:t>services-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758537"/>
            <a:ext cx="5110402" cy="5818908"/>
          </a:xfrm>
        </p:spPr>
        <p:txBody>
          <a:bodyPr>
            <a:normAutofit fontScale="92500" lnSpcReduction="20000"/>
          </a:bodyPr>
          <a:lstStyle/>
          <a:p>
            <a:r>
              <a:rPr lang="en-US" sz="1500" dirty="0" smtClean="0">
                <a:latin typeface="+mj-lt"/>
                <a:cs typeface="Calibri" panose="020F0502020204030204" pitchFamily="34" charset="0"/>
              </a:rPr>
              <a:t>Total </a:t>
            </a:r>
            <a:r>
              <a:rPr lang="en-US" sz="1500" dirty="0">
                <a:latin typeface="+mj-lt"/>
                <a:cs typeface="Calibri" panose="020F0502020204030204" pitchFamily="34" charset="0"/>
              </a:rPr>
              <a:t>number of deliveries conducted are as </a:t>
            </a:r>
            <a:r>
              <a:rPr lang="en-US" sz="1500" dirty="0" smtClean="0">
                <a:latin typeface="+mj-lt"/>
                <a:cs typeface="Calibri" panose="020F0502020204030204" pitchFamily="34" charset="0"/>
              </a:rPr>
              <a:t>follows;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5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January: 73 deliveries.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5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February: 74 deliveries.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5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March: 84 deliveries.</a:t>
            </a:r>
          </a:p>
          <a:p>
            <a:r>
              <a:rPr lang="en-US" sz="15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231 </a:t>
            </a:r>
            <a:r>
              <a:rPr lang="en-US" sz="15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mothers delivered in </a:t>
            </a:r>
            <a:r>
              <a:rPr lang="en-US" sz="15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the first quarter 2023. if this data is compared </a:t>
            </a:r>
            <a:r>
              <a:rPr lang="en-US" sz="15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to </a:t>
            </a:r>
            <a:r>
              <a:rPr lang="en-US" sz="15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the same period last year 2022 where 321 mothers gave birth, this </a:t>
            </a:r>
            <a:r>
              <a:rPr lang="en-US" sz="15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indicates a </a:t>
            </a:r>
            <a:r>
              <a:rPr lang="en-US" sz="1500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28.04% </a:t>
            </a:r>
            <a:r>
              <a:rPr lang="en-US" sz="15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decrease. </a:t>
            </a:r>
            <a:r>
              <a:rPr lang="en-US" sz="15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The monthly target this year is </a:t>
            </a:r>
            <a:r>
              <a:rPr lang="en-US" sz="15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86 </a:t>
            </a:r>
            <a:r>
              <a:rPr lang="en-US" sz="15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deliveries but we managed to deliver an average of </a:t>
            </a:r>
            <a:r>
              <a:rPr lang="en-US" sz="15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77 mothers.</a:t>
            </a:r>
          </a:p>
          <a:p>
            <a:pPr lvl="0"/>
            <a:r>
              <a:rPr lang="en-US" sz="1500" dirty="0">
                <a:latin typeface="+mj-lt"/>
                <a:cs typeface="Calibri" panose="020F0502020204030204" pitchFamily="34" charset="0"/>
              </a:rPr>
              <a:t>To date a total of </a:t>
            </a:r>
            <a:r>
              <a:rPr lang="en-US" sz="1500" dirty="0" smtClean="0">
                <a:latin typeface="+mj-lt"/>
                <a:cs typeface="Calibri" panose="020F0502020204030204" pitchFamily="34" charset="0"/>
              </a:rPr>
              <a:t>4978 </a:t>
            </a:r>
            <a:r>
              <a:rPr lang="en-US" sz="1500" dirty="0">
                <a:latin typeface="+mj-lt"/>
                <a:cs typeface="Calibri" panose="020F0502020204030204" pitchFamily="34" charset="0"/>
              </a:rPr>
              <a:t>deliveries have been successfully </a:t>
            </a:r>
            <a:r>
              <a:rPr lang="en-US" sz="1500" dirty="0" smtClean="0">
                <a:latin typeface="+mj-lt"/>
                <a:cs typeface="Calibri" panose="020F0502020204030204" pitchFamily="34" charset="0"/>
              </a:rPr>
              <a:t>conducted with 5284 babies since the inception of the birth services. </a:t>
            </a:r>
          </a:p>
          <a:p>
            <a:pPr lvl="0"/>
            <a:r>
              <a:rPr lang="en-US" sz="1500" dirty="0" smtClean="0">
                <a:latin typeface="+mj-lt"/>
                <a:cs typeface="Calibri" panose="020F0502020204030204" pitchFamily="34" charset="0"/>
              </a:rPr>
              <a:t>22 teenagers (14-19 years) gave birth at Ruben maternity.</a:t>
            </a:r>
            <a:endParaRPr lang="en-US" sz="1500" dirty="0">
              <a:latin typeface="+mj-lt"/>
              <a:cs typeface="Calibri" panose="020F0502020204030204" pitchFamily="34" charset="0"/>
            </a:endParaRPr>
          </a:p>
          <a:p>
            <a:pPr lvl="0"/>
            <a:r>
              <a:rPr lang="en-US" sz="1500" dirty="0">
                <a:latin typeface="+mj-lt"/>
                <a:cs typeface="Calibri" panose="020F0502020204030204" pitchFamily="34" charset="0"/>
              </a:rPr>
              <a:t>On a sad note we have lost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5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500" dirty="0" smtClean="0">
                <a:latin typeface="+mj-lt"/>
                <a:cs typeface="Calibri" panose="020F0502020204030204" pitchFamily="34" charset="0"/>
              </a:rPr>
              <a:t>15 </a:t>
            </a:r>
            <a:r>
              <a:rPr lang="en-US" sz="1500" dirty="0">
                <a:latin typeface="+mj-lt"/>
                <a:cs typeface="Calibri" panose="020F0502020204030204" pitchFamily="34" charset="0"/>
              </a:rPr>
              <a:t>neonates majority being still birth. </a:t>
            </a:r>
            <a:endParaRPr lang="en-US" sz="1500" dirty="0" smtClean="0">
              <a:latin typeface="+mj-lt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500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1 </a:t>
            </a:r>
            <a:r>
              <a:rPr lang="en-US" sz="15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maternal death </a:t>
            </a:r>
            <a:r>
              <a:rPr lang="en-US" sz="1500" dirty="0">
                <a:latin typeface="+mj-lt"/>
                <a:cs typeface="Calibri" panose="020F0502020204030204" pitchFamily="34" charset="0"/>
              </a:rPr>
              <a:t>happened during referral process. </a:t>
            </a:r>
          </a:p>
          <a:p>
            <a:pPr lvl="0"/>
            <a:r>
              <a:rPr lang="en-US" sz="1500" dirty="0" smtClean="0">
                <a:latin typeface="+mj-lt"/>
                <a:cs typeface="Calibri" panose="020F0502020204030204" pitchFamily="34" charset="0"/>
              </a:rPr>
              <a:t>16 Mothers </a:t>
            </a:r>
            <a:r>
              <a:rPr lang="en-US" sz="1500" dirty="0">
                <a:latin typeface="+mj-lt"/>
                <a:cs typeface="Calibri" panose="020F0502020204030204" pitchFamily="34" charset="0"/>
              </a:rPr>
              <a:t>were referred  for cesarean sections or for specialized attention arising as a result of complications such as PET or PPH</a:t>
            </a:r>
            <a:r>
              <a:rPr lang="en-US" sz="1500" dirty="0" smtClean="0">
                <a:latin typeface="+mj-lt"/>
                <a:cs typeface="Calibri" panose="020F0502020204030204" pitchFamily="34" charset="0"/>
              </a:rPr>
              <a:t>.</a:t>
            </a:r>
            <a:endParaRPr lang="en-US" sz="1500" dirty="0">
              <a:latin typeface="+mj-lt"/>
              <a:cs typeface="Calibri" panose="020F0502020204030204" pitchFamily="34" charset="0"/>
            </a:endParaRPr>
          </a:p>
          <a:p>
            <a:pPr lvl="0"/>
            <a:r>
              <a:rPr lang="en-US" sz="1500" dirty="0">
                <a:latin typeface="+mj-lt"/>
                <a:cs typeface="Calibri" panose="020F0502020204030204" pitchFamily="34" charset="0"/>
              </a:rPr>
              <a:t>For PMTCT indicator </a:t>
            </a:r>
          </a:p>
          <a:p>
            <a:pPr lvl="0"/>
            <a:r>
              <a:rPr lang="en-US" sz="1500" dirty="0">
                <a:latin typeface="+mj-lt"/>
                <a:cs typeface="Calibri" panose="020F0502020204030204" pitchFamily="34" charset="0"/>
              </a:rPr>
              <a:t>A total of 8 HIV positive mothers delivered in our unit, all the mothers were linked to ccc clinic and their children are </a:t>
            </a:r>
            <a:r>
              <a:rPr lang="en-US" sz="1500" dirty="0" smtClean="0">
                <a:latin typeface="+mj-lt"/>
                <a:cs typeface="Calibri" panose="020F0502020204030204" pitchFamily="34" charset="0"/>
              </a:rPr>
              <a:t>followed.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7678514"/>
              </p:ext>
            </p:extLst>
          </p:nvPr>
        </p:nvGraphicFramePr>
        <p:xfrm>
          <a:off x="5955030" y="514350"/>
          <a:ext cx="4834890" cy="5749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3961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14301"/>
            <a:ext cx="3854528" cy="400624"/>
          </a:xfrm>
        </p:spPr>
        <p:txBody>
          <a:bodyPr/>
          <a:lstStyle/>
          <a:p>
            <a:r>
              <a:rPr lang="en-US" dirty="0" smtClean="0"/>
              <a:t>3b. Child </a:t>
            </a:r>
            <a:r>
              <a:rPr lang="en-US" dirty="0"/>
              <a:t>welfare </a:t>
            </a:r>
            <a:r>
              <a:rPr lang="en-US" dirty="0" smtClean="0"/>
              <a:t>clinic.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3" y="514924"/>
            <a:ext cx="9807094" cy="592743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</a:t>
            </a:r>
            <a:r>
              <a:rPr lang="en-US" dirty="0" smtClean="0">
                <a:solidFill>
                  <a:schemeClr val="tx1"/>
                </a:solidFill>
              </a:rPr>
              <a:t>rovision </a:t>
            </a:r>
            <a:r>
              <a:rPr lang="en-US" dirty="0">
                <a:solidFill>
                  <a:schemeClr val="tx1"/>
                </a:solidFill>
              </a:rPr>
              <a:t>of Growth monitoring and nutritional assessment services,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total of </a:t>
            </a:r>
            <a:r>
              <a:rPr lang="en-US" dirty="0" smtClean="0">
                <a:solidFill>
                  <a:schemeClr val="tx1"/>
                </a:solidFill>
              </a:rPr>
              <a:t> 2,989 children received growth monitoring and immunization services, </a:t>
            </a:r>
            <a:r>
              <a:rPr lang="en-US" dirty="0">
                <a:solidFill>
                  <a:schemeClr val="tx1"/>
                </a:solidFill>
              </a:rPr>
              <a:t>this translated to an average of </a:t>
            </a:r>
            <a:r>
              <a:rPr lang="en-US" dirty="0" smtClean="0">
                <a:solidFill>
                  <a:schemeClr val="tx1"/>
                </a:solidFill>
              </a:rPr>
              <a:t>990 </a:t>
            </a:r>
            <a:r>
              <a:rPr lang="en-US" dirty="0">
                <a:solidFill>
                  <a:schemeClr val="tx1"/>
                </a:solidFill>
              </a:rPr>
              <a:t>children </a:t>
            </a:r>
            <a:r>
              <a:rPr lang="en-US" dirty="0" smtClean="0">
                <a:solidFill>
                  <a:schemeClr val="tx1"/>
                </a:solidFill>
              </a:rPr>
              <a:t>monthly.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We have noticed </a:t>
            </a:r>
            <a:r>
              <a:rPr lang="en-US" dirty="0">
                <a:solidFill>
                  <a:schemeClr val="tx1"/>
                </a:solidFill>
              </a:rPr>
              <a:t>a drop in the number of children brought for immunization and growth monitoring </a:t>
            </a:r>
            <a:r>
              <a:rPr lang="en-US" dirty="0" smtClean="0">
                <a:solidFill>
                  <a:schemeClr val="tx1"/>
                </a:solidFill>
              </a:rPr>
              <a:t>for the past few months because </a:t>
            </a:r>
            <a:r>
              <a:rPr lang="en-US" dirty="0">
                <a:solidFill>
                  <a:schemeClr val="tx1"/>
                </a:solidFill>
              </a:rPr>
              <a:t>of delays for supply of vaccines from the </a:t>
            </a:r>
            <a:r>
              <a:rPr lang="en-US" dirty="0" smtClean="0">
                <a:solidFill>
                  <a:schemeClr val="tx1"/>
                </a:solidFill>
              </a:rPr>
              <a:t>sub-county, stock outs and the establishment of the government level 4 facility next to Ruben Centre that gives immunization services for free.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1,332 children were immunized.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219 children were fully immunized.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In the past 5 years, We </a:t>
            </a:r>
            <a:r>
              <a:rPr lang="en-US" dirty="0">
                <a:solidFill>
                  <a:schemeClr val="tx1"/>
                </a:solidFill>
              </a:rPr>
              <a:t>noticed </a:t>
            </a:r>
            <a:r>
              <a:rPr lang="en-US" dirty="0" smtClean="0">
                <a:solidFill>
                  <a:schemeClr val="tx1"/>
                </a:solidFill>
              </a:rPr>
              <a:t>a decrease in </a:t>
            </a:r>
            <a:r>
              <a:rPr lang="en-US" dirty="0">
                <a:solidFill>
                  <a:schemeClr val="tx1"/>
                </a:solidFill>
              </a:rPr>
              <a:t>the number of mothers seeking PNC  </a:t>
            </a:r>
            <a:r>
              <a:rPr lang="en-US" dirty="0" smtClean="0">
                <a:solidFill>
                  <a:schemeClr val="tx1"/>
                </a:solidFill>
              </a:rPr>
              <a:t>services who delivered at the chemists or home as compared to the previous years. 1,106 </a:t>
            </a:r>
            <a:r>
              <a:rPr lang="en-US" dirty="0">
                <a:solidFill>
                  <a:schemeClr val="tx1"/>
                </a:solidFill>
              </a:rPr>
              <a:t>mothers </a:t>
            </a:r>
            <a:r>
              <a:rPr lang="en-US" dirty="0" smtClean="0">
                <a:solidFill>
                  <a:schemeClr val="tx1"/>
                </a:solidFill>
              </a:rPr>
              <a:t>received Post natal care services in the last 3 months of the year 2023.</a:t>
            </a:r>
          </a:p>
          <a:p>
            <a:r>
              <a:rPr lang="en-US" dirty="0">
                <a:solidFill>
                  <a:schemeClr val="tx1"/>
                </a:solidFill>
              </a:rPr>
              <a:t>O</a:t>
            </a:r>
            <a:r>
              <a:rPr lang="en-US" dirty="0" smtClean="0">
                <a:solidFill>
                  <a:schemeClr val="tx1"/>
                </a:solidFill>
              </a:rPr>
              <a:t>n </a:t>
            </a:r>
            <a:r>
              <a:rPr lang="en-US" dirty="0">
                <a:solidFill>
                  <a:schemeClr val="tx1"/>
                </a:solidFill>
              </a:rPr>
              <a:t>the other hand, the </a:t>
            </a:r>
            <a:r>
              <a:rPr lang="en-US" dirty="0" smtClean="0">
                <a:solidFill>
                  <a:schemeClr val="tx1"/>
                </a:solidFill>
              </a:rPr>
              <a:t>total of 252 WRA ( women of reproductive age) received reproductive </a:t>
            </a:r>
            <a:r>
              <a:rPr lang="en-US" dirty="0">
                <a:solidFill>
                  <a:schemeClr val="tx1"/>
                </a:solidFill>
              </a:rPr>
              <a:t>health </a:t>
            </a:r>
            <a:r>
              <a:rPr lang="en-US" dirty="0" smtClean="0">
                <a:solidFill>
                  <a:schemeClr val="tx1"/>
                </a:solidFill>
              </a:rPr>
              <a:t>services.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711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32509"/>
            <a:ext cx="6565130" cy="3740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3c. NUTRITION SERVICES.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706582"/>
            <a:ext cx="7458748" cy="5309754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 smtClean="0"/>
              <a:t>Total </a:t>
            </a:r>
            <a:r>
              <a:rPr lang="en-US" sz="2200" dirty="0"/>
              <a:t>admission of children under 5 years to supplementary feeding  program was as follows </a:t>
            </a:r>
          </a:p>
          <a:p>
            <a:r>
              <a:rPr lang="en-US" sz="2200" dirty="0"/>
              <a:t>January : </a:t>
            </a:r>
            <a:r>
              <a:rPr lang="en-US" sz="2200" dirty="0" smtClean="0"/>
              <a:t>10 admissions.</a:t>
            </a:r>
            <a:endParaRPr lang="en-US" sz="2200" dirty="0"/>
          </a:p>
          <a:p>
            <a:r>
              <a:rPr lang="en-US" sz="2200" dirty="0"/>
              <a:t>February : </a:t>
            </a:r>
            <a:r>
              <a:rPr lang="en-US" sz="2200" dirty="0" smtClean="0"/>
              <a:t>8 admissions.</a:t>
            </a:r>
            <a:endParaRPr lang="en-US" sz="2200" dirty="0"/>
          </a:p>
          <a:p>
            <a:r>
              <a:rPr lang="en-US" sz="2200" dirty="0"/>
              <a:t>March : </a:t>
            </a:r>
            <a:r>
              <a:rPr lang="en-US" sz="2200" dirty="0" smtClean="0"/>
              <a:t>6 admissions.</a:t>
            </a:r>
          </a:p>
          <a:p>
            <a:r>
              <a:rPr lang="en-US" sz="2200" dirty="0"/>
              <a:t>Total number discharged/ cured from the program is </a:t>
            </a:r>
            <a:r>
              <a:rPr lang="en-US" sz="2200" dirty="0" smtClean="0"/>
              <a:t>12.</a:t>
            </a:r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In severe acute malnutrition clinic (outpatient therapeutic clinic OTP)</a:t>
            </a:r>
          </a:p>
          <a:p>
            <a:r>
              <a:rPr lang="en-US" sz="2200" dirty="0"/>
              <a:t>January : </a:t>
            </a:r>
            <a:r>
              <a:rPr lang="en-US" sz="2200" dirty="0" smtClean="0"/>
              <a:t>8 </a:t>
            </a:r>
            <a:r>
              <a:rPr lang="en-US" sz="2200" dirty="0"/>
              <a:t>children were enrolled</a:t>
            </a:r>
          </a:p>
          <a:p>
            <a:r>
              <a:rPr lang="en-US" sz="2200" dirty="0"/>
              <a:t>February  </a:t>
            </a:r>
            <a:r>
              <a:rPr lang="en-US" sz="2200" dirty="0" smtClean="0"/>
              <a:t>19 </a:t>
            </a:r>
            <a:r>
              <a:rPr lang="en-US" sz="2200" dirty="0"/>
              <a:t>children were enrolled. </a:t>
            </a:r>
          </a:p>
          <a:p>
            <a:r>
              <a:rPr lang="en-US" sz="2200" dirty="0"/>
              <a:t>March </a:t>
            </a:r>
            <a:r>
              <a:rPr lang="en-US" sz="2200" dirty="0" smtClean="0"/>
              <a:t>16 </a:t>
            </a:r>
            <a:r>
              <a:rPr lang="en-US" sz="2200" dirty="0"/>
              <a:t>children enrolled.</a:t>
            </a:r>
          </a:p>
          <a:p>
            <a:r>
              <a:rPr lang="en-US" sz="2200" dirty="0" smtClean="0"/>
              <a:t>13 </a:t>
            </a:r>
            <a:r>
              <a:rPr lang="en-US" sz="2200" dirty="0"/>
              <a:t>children discharged from the program in the 1st 3 months of the year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68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92621"/>
            <a:ext cx="5106246" cy="333159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4.Rehabilitative services (OT/PHYSIO) </a:t>
            </a:r>
            <a:endParaRPr lang="fr-F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37160" y="525780"/>
            <a:ext cx="5566410" cy="6139598"/>
          </a:xfrm>
        </p:spPr>
        <p:txBody>
          <a:bodyPr>
            <a:normAutofit/>
          </a:bodyPr>
          <a:lstStyle/>
          <a:p>
            <a:pPr lvl="0"/>
            <a:r>
              <a:rPr lang="en-US" sz="1600" dirty="0"/>
              <a:t>Number </a:t>
            </a:r>
            <a:r>
              <a:rPr lang="en-US" sz="1600" dirty="0" smtClean="0"/>
              <a:t>enrolled to occupational </a:t>
            </a:r>
            <a:r>
              <a:rPr lang="en-US" sz="1600" dirty="0"/>
              <a:t>and physiotherapy </a:t>
            </a:r>
            <a:r>
              <a:rPr lang="en-US" sz="1600" dirty="0" smtClean="0"/>
              <a:t>programs every </a:t>
            </a:r>
            <a:r>
              <a:rPr lang="en-US" sz="1600" dirty="0"/>
              <a:t>month are as follows;</a:t>
            </a:r>
          </a:p>
          <a:p>
            <a:pPr lvl="0"/>
            <a:r>
              <a:rPr lang="en-US" sz="1600" dirty="0"/>
              <a:t>January : </a:t>
            </a:r>
            <a:r>
              <a:rPr lang="en-US" sz="1600" dirty="0" smtClean="0"/>
              <a:t>16 clients.</a:t>
            </a:r>
          </a:p>
          <a:p>
            <a:pPr lvl="0"/>
            <a:r>
              <a:rPr lang="en-US" sz="1600" dirty="0" smtClean="0">
                <a:solidFill>
                  <a:schemeClr val="tx1"/>
                </a:solidFill>
              </a:rPr>
              <a:t>February 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smtClean="0">
                <a:solidFill>
                  <a:schemeClr val="tx1"/>
                </a:solidFill>
              </a:rPr>
              <a:t>18 clients.</a:t>
            </a:r>
            <a:endParaRPr lang="en-US" sz="1600" dirty="0">
              <a:solidFill>
                <a:schemeClr val="tx1"/>
              </a:solidFill>
            </a:endParaRPr>
          </a:p>
          <a:p>
            <a:pPr lvl="0"/>
            <a:r>
              <a:rPr lang="en-US" sz="1600" dirty="0" smtClean="0"/>
              <a:t>March </a:t>
            </a:r>
            <a:r>
              <a:rPr lang="en-US" sz="1600" dirty="0"/>
              <a:t>: 12 clients.</a:t>
            </a:r>
          </a:p>
          <a:p>
            <a:pPr lvl="0"/>
            <a:r>
              <a:rPr lang="en-US" sz="1600" dirty="0" smtClean="0"/>
              <a:t>7 </a:t>
            </a:r>
            <a:r>
              <a:rPr lang="en-US" sz="1600" dirty="0"/>
              <a:t>clients were discharged from the program.</a:t>
            </a:r>
          </a:p>
          <a:p>
            <a:pPr lvl="0"/>
            <a:r>
              <a:rPr lang="en-US" sz="1600" dirty="0" smtClean="0"/>
              <a:t>974 </a:t>
            </a:r>
            <a:r>
              <a:rPr lang="en-US" sz="1600" dirty="0"/>
              <a:t>sessions were offered</a:t>
            </a:r>
            <a:r>
              <a:rPr lang="en-US" sz="1600" dirty="0" smtClean="0"/>
              <a:t>.</a:t>
            </a:r>
          </a:p>
          <a:p>
            <a:pPr lvl="0"/>
            <a:r>
              <a:rPr lang="en-US" sz="1600" dirty="0" smtClean="0"/>
              <a:t>Major conditions dealt with includes; cerebral palsy, hemi paresis, down syndrome and rickets.</a:t>
            </a:r>
          </a:p>
          <a:p>
            <a:pPr lvl="0"/>
            <a:endParaRPr lang="en-US" sz="1600" dirty="0"/>
          </a:p>
          <a:p>
            <a:pPr lvl="0"/>
            <a:r>
              <a:rPr lang="en-US" sz="1600" b="1" dirty="0"/>
              <a:t>In physiotherapy clinic</a:t>
            </a:r>
            <a:r>
              <a:rPr lang="en-US" sz="1600" dirty="0"/>
              <a:t>, </a:t>
            </a:r>
            <a:endParaRPr lang="en-US" sz="1600" dirty="0" smtClean="0"/>
          </a:p>
          <a:p>
            <a:pPr lvl="0"/>
            <a:r>
              <a:rPr lang="en-US" sz="1600" dirty="0" smtClean="0"/>
              <a:t>A </a:t>
            </a:r>
            <a:r>
              <a:rPr lang="en-US" sz="1600" dirty="0"/>
              <a:t>total of </a:t>
            </a:r>
            <a:r>
              <a:rPr lang="en-US" sz="1600" dirty="0" smtClean="0"/>
              <a:t>46 </a:t>
            </a:r>
            <a:r>
              <a:rPr lang="en-US" sz="1600" dirty="0"/>
              <a:t>admissions were achieved </a:t>
            </a:r>
            <a:r>
              <a:rPr lang="en-US" sz="1600" dirty="0" smtClean="0"/>
              <a:t>with 254 </a:t>
            </a:r>
            <a:r>
              <a:rPr lang="en-US" sz="1600" dirty="0"/>
              <a:t>sessions.</a:t>
            </a:r>
          </a:p>
          <a:p>
            <a:pPr lvl="0"/>
            <a:r>
              <a:rPr lang="en-US" sz="1600" dirty="0"/>
              <a:t>1 support group meetings for parents &amp; caregivers of children with special needs was conducted 70 caregivers were provided with psychosocial support and nutritional support.</a:t>
            </a:r>
          </a:p>
          <a:p>
            <a:r>
              <a:rPr lang="en-US" sz="1600" dirty="0" smtClean="0"/>
              <a:t>On </a:t>
            </a:r>
            <a:r>
              <a:rPr lang="en-US" sz="1600" dirty="0"/>
              <a:t>the other hand, LBP, stroke and MSK injury also dominates the cases dealt with in physio clinic.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="" xmlns:a16="http://schemas.microsoft.com/office/drawing/2014/main" id="{3076FE24-29EF-43D9-BE34-524CDF9519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2370062"/>
              </p:ext>
            </p:extLst>
          </p:nvPr>
        </p:nvGraphicFramePr>
        <p:xfrm>
          <a:off x="7482840" y="1508760"/>
          <a:ext cx="4572000" cy="4126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38490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0"/>
            <a:ext cx="3854528" cy="468630"/>
          </a:xfrm>
        </p:spPr>
        <p:txBody>
          <a:bodyPr>
            <a:normAutofit/>
          </a:bodyPr>
          <a:lstStyle/>
          <a:p>
            <a:r>
              <a:rPr lang="en-US" dirty="0"/>
              <a:t>      5. DENTAL SERVICES</a:t>
            </a:r>
            <a:endParaRPr lang="fr-F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48590" y="468630"/>
            <a:ext cx="8746028" cy="6115049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SzPts val="1120"/>
            </a:pPr>
            <a:r>
              <a:rPr lang="en-US" sz="2800" dirty="0">
                <a:ea typeface="Verdana"/>
                <a:cs typeface="Verdana"/>
                <a:sym typeface="Verdana"/>
              </a:rPr>
              <a:t>There is a decrease in the number of new clients seeking dental services from our unit. In the past 3 months, </a:t>
            </a:r>
            <a:r>
              <a:rPr lang="en-US" sz="2800" dirty="0" smtClean="0">
                <a:ea typeface="Verdana"/>
                <a:cs typeface="Verdana"/>
                <a:sym typeface="Verdana"/>
              </a:rPr>
              <a:t>177 </a:t>
            </a:r>
            <a:r>
              <a:rPr lang="en-US" sz="2800" dirty="0">
                <a:ea typeface="Verdana"/>
                <a:cs typeface="Verdana"/>
                <a:sym typeface="Verdana"/>
              </a:rPr>
              <a:t>clients </a:t>
            </a:r>
            <a:r>
              <a:rPr lang="en-US" sz="2800" dirty="0" smtClean="0">
                <a:ea typeface="Verdana"/>
                <a:cs typeface="Verdana"/>
                <a:sym typeface="Verdana"/>
              </a:rPr>
              <a:t>were attended</a:t>
            </a:r>
            <a:r>
              <a:rPr lang="en-US" sz="2800" dirty="0">
                <a:ea typeface="Verdana"/>
                <a:cs typeface="Verdana"/>
                <a:sym typeface="Verdana"/>
              </a:rPr>
              <a:t>.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SzPts val="1120"/>
            </a:pPr>
            <a:endParaRPr lang="en-US" sz="2800" dirty="0">
              <a:ea typeface="Verdana"/>
              <a:cs typeface="Verdana"/>
              <a:sym typeface="Verdana"/>
            </a:endParaRPr>
          </a:p>
          <a:p>
            <a:pPr marL="171450" lvl="0" indent="-171450">
              <a:lnSpc>
                <a:spcPct val="115000"/>
              </a:lnSpc>
              <a:spcBef>
                <a:spcPts val="0"/>
              </a:spcBef>
              <a:buSzPts val="1120"/>
              <a:buFont typeface="Wingdings" panose="05000000000000000000" pitchFamily="2" charset="2"/>
              <a:buChar char="Ø"/>
            </a:pPr>
            <a:r>
              <a:rPr lang="en-US" sz="2800" dirty="0">
                <a:ea typeface="Verdana"/>
                <a:cs typeface="Verdana"/>
                <a:sym typeface="Verdana"/>
              </a:rPr>
              <a:t>Extractions </a:t>
            </a:r>
            <a:r>
              <a:rPr lang="en-US" sz="2800" dirty="0" smtClean="0">
                <a:ea typeface="Verdana"/>
                <a:cs typeface="Verdana"/>
                <a:sym typeface="Verdana"/>
              </a:rPr>
              <a:t>102.</a:t>
            </a:r>
            <a:endParaRPr lang="en-US" sz="2800" dirty="0">
              <a:ea typeface="Verdana"/>
              <a:cs typeface="Verdana"/>
              <a:sym typeface="Verdana"/>
            </a:endParaRPr>
          </a:p>
          <a:p>
            <a:pPr marL="171450" lvl="0" indent="-171450">
              <a:lnSpc>
                <a:spcPct val="115000"/>
              </a:lnSpc>
              <a:spcBef>
                <a:spcPts val="0"/>
              </a:spcBef>
              <a:buSzPts val="1120"/>
              <a:buFont typeface="Wingdings" panose="05000000000000000000" pitchFamily="2" charset="2"/>
              <a:buChar char="Ø"/>
            </a:pPr>
            <a:r>
              <a:rPr lang="en-US" sz="2800" dirty="0" smtClean="0">
                <a:ea typeface="Verdana"/>
                <a:cs typeface="Verdana"/>
                <a:sym typeface="Verdana"/>
              </a:rPr>
              <a:t>Filling 11.</a:t>
            </a:r>
            <a:endParaRPr lang="en-US" sz="2800" dirty="0">
              <a:ea typeface="Verdana"/>
              <a:cs typeface="Verdana"/>
              <a:sym typeface="Verdana"/>
            </a:endParaRPr>
          </a:p>
          <a:p>
            <a:pPr marL="171450" lvl="0" indent="-171450">
              <a:lnSpc>
                <a:spcPct val="115000"/>
              </a:lnSpc>
              <a:spcBef>
                <a:spcPts val="0"/>
              </a:spcBef>
              <a:buSzPts val="1120"/>
              <a:buFont typeface="Wingdings" panose="05000000000000000000" pitchFamily="2" charset="2"/>
              <a:buChar char="Ø"/>
            </a:pPr>
            <a:r>
              <a:rPr lang="en-US" sz="2800" dirty="0" smtClean="0">
                <a:ea typeface="Verdana"/>
                <a:cs typeface="Verdana"/>
                <a:sym typeface="Verdana"/>
              </a:rPr>
              <a:t>FMS ( scaling) 5.</a:t>
            </a:r>
            <a:endParaRPr lang="en-US" sz="2800" dirty="0">
              <a:ea typeface="Verdana"/>
              <a:cs typeface="Verdana"/>
              <a:sym typeface="Verdana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SzPts val="1120"/>
            </a:pPr>
            <a:endParaRPr lang="en-US" sz="2800" dirty="0">
              <a:ea typeface="Verdana"/>
              <a:cs typeface="Verdana"/>
              <a:sym typeface="Verdana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SzPts val="1120"/>
            </a:pPr>
            <a:r>
              <a:rPr lang="en-US" sz="2800" dirty="0">
                <a:ea typeface="Verdana"/>
                <a:cs typeface="Verdana"/>
                <a:sym typeface="Verdana"/>
              </a:rPr>
              <a:t>Lack of a community </a:t>
            </a:r>
            <a:r>
              <a:rPr lang="en-US" sz="2800" dirty="0" smtClean="0">
                <a:ea typeface="Verdana"/>
                <a:cs typeface="Verdana"/>
                <a:sym typeface="Verdana"/>
              </a:rPr>
              <a:t>a permanent stationed oral </a:t>
            </a:r>
            <a:r>
              <a:rPr lang="en-US" sz="2800" dirty="0">
                <a:ea typeface="Verdana"/>
                <a:cs typeface="Verdana"/>
                <a:sym typeface="Verdana"/>
              </a:rPr>
              <a:t>health officer (COHO) to offer this service in the unit is the main challenge.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SzPts val="1120"/>
            </a:pPr>
            <a:endParaRPr lang="en-US" sz="2800" dirty="0">
              <a:ea typeface="Verdana"/>
              <a:cs typeface="Verdana"/>
              <a:sym typeface="Verdana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SzPts val="1120"/>
            </a:pPr>
            <a:endParaRPr lang="en-US" sz="2800" dirty="0">
              <a:ea typeface="Verdana"/>
              <a:cs typeface="Verdana"/>
              <a:sym typeface="Verdana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SzPts val="1120"/>
            </a:pPr>
            <a:endParaRPr lang="en-US" sz="2800" dirty="0"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2750513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8629</TotalTime>
  <Words>1137</Words>
  <Application>Microsoft Office PowerPoint</Application>
  <PresentationFormat>Widescreen</PresentationFormat>
  <Paragraphs>153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Times New Roman</vt:lpstr>
      <vt:lpstr>Trebuchet MS</vt:lpstr>
      <vt:lpstr>Verdana</vt:lpstr>
      <vt:lpstr>Wingdings</vt:lpstr>
      <vt:lpstr>Wingdings 3</vt:lpstr>
      <vt:lpstr>Facet</vt:lpstr>
      <vt:lpstr>RUBEN HEALTH CENTRE</vt:lpstr>
      <vt:lpstr> 1. INTRODUCTION.</vt:lpstr>
      <vt:lpstr> 2. CURATIVE /CONSULTATION SERVICES</vt:lpstr>
      <vt:lpstr>      3. MCHN (maternal child health and nutrition)</vt:lpstr>
      <vt:lpstr>3a. Maternity services-</vt:lpstr>
      <vt:lpstr>3b. Child welfare clinic. </vt:lpstr>
      <vt:lpstr>3c. NUTRITION SERVICES.</vt:lpstr>
      <vt:lpstr>      4.Rehabilitative services (OT/PHYSIO) </vt:lpstr>
      <vt:lpstr>      5. DENTAL SERVICES</vt:lpstr>
      <vt:lpstr>      6. LABORATORY SERVICES</vt:lpstr>
      <vt:lpstr>      6. Comprehensive care clinic (ccc)/TB and HTS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JANUARY TO MAY 2018, 2019 CLINIC DATA ANALYSIS</dc:title>
  <dc:creator>user</dc:creator>
  <cp:lastModifiedBy>ADMIN</cp:lastModifiedBy>
  <cp:revision>168</cp:revision>
  <dcterms:created xsi:type="dcterms:W3CDTF">2019-06-17T12:46:43Z</dcterms:created>
  <dcterms:modified xsi:type="dcterms:W3CDTF">2023-04-19T06:47:02Z</dcterms:modified>
</cp:coreProperties>
</file>